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59" r:id="rId4"/>
  </p:sldIdLst>
  <p:sldSz cx="9144000" cy="6858000" type="letter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3963" autoAdjust="0"/>
  </p:normalViewPr>
  <p:slideViewPr>
    <p:cSldViewPr snapToGrid="0">
      <p:cViewPr varScale="1">
        <p:scale>
          <a:sx n="69" d="100"/>
          <a:sy n="69" d="100"/>
        </p:scale>
        <p:origin x="1184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22" d="100"/>
          <a:sy n="122" d="100"/>
        </p:scale>
        <p:origin x="251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4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FB3F3D5-14E0-4A53-B0AD-34CDF36E9F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63573A-F520-4238-8232-49E061F31A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D3F29-0886-4938-B421-98CBA73226EE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B4049-44CC-42D8-B919-69F6A9765E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D0B265-A0D7-413F-BB46-42952B5BC55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4B3E0-1670-48DC-A7D3-BCCC7CB81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6197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D79EA-8E46-4029-B6AE-051970A8DEE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081E1-0DBE-4166-ABE6-ED38A45C2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7573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081E1-0DBE-4166-ABE6-ED38A45C25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19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2 P-K reaction efficiently construct 4 five-membered</a:t>
            </a:r>
            <a:r>
              <a:rPr lang="en-US" altLang="zh-CN" baseline="0" dirty="0" smtClean="0"/>
              <a:t> rings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081E1-0DBE-4166-ABE6-ED38A45C25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8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2 P-K reaction efficiently construct 4 five-membered</a:t>
            </a:r>
            <a:r>
              <a:rPr lang="en-US" altLang="zh-CN" baseline="0" dirty="0" smtClean="0"/>
              <a:t> rings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081E1-0DBE-4166-ABE6-ED38A45C25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93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407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rlahgroup.com/method-of-the-week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sarlahgroup.com/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hlinkClick r:id="rId3"/>
            <a:extLst>
              <a:ext uri="{FF2B5EF4-FFF2-40B4-BE49-F238E27FC236}">
                <a16:creationId xmlns:a16="http://schemas.microsoft.com/office/drawing/2014/main" id="{BC756A0C-D252-4A02-AEE7-7BFBB14AB31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880" y="13221"/>
            <a:ext cx="1728719" cy="51824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36336DD-1D7E-4020-B98D-739AB2CCDC5D}"/>
              </a:ext>
            </a:extLst>
          </p:cNvPr>
          <p:cNvCxnSpPr>
            <a:cxnSpLocks/>
          </p:cNvCxnSpPr>
          <p:nvPr userDrawn="1"/>
        </p:nvCxnSpPr>
        <p:spPr>
          <a:xfrm>
            <a:off x="32307" y="6570418"/>
            <a:ext cx="90678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4570AE2D-DA02-4C68-B103-13CAD629554D}"/>
              </a:ext>
            </a:extLst>
          </p:cNvPr>
          <p:cNvGrpSpPr/>
          <p:nvPr userDrawn="1"/>
        </p:nvGrpSpPr>
        <p:grpSpPr>
          <a:xfrm>
            <a:off x="32307" y="482252"/>
            <a:ext cx="9067852" cy="0"/>
            <a:chOff x="32307" y="482252"/>
            <a:chExt cx="9067852" cy="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94FB455-9279-477E-A4BF-F742922B86A1}"/>
                </a:ext>
              </a:extLst>
            </p:cNvPr>
            <p:cNvCxnSpPr>
              <a:cxnSpLocks/>
            </p:cNvCxnSpPr>
            <p:nvPr/>
          </p:nvCxnSpPr>
          <p:spPr>
            <a:xfrm>
              <a:off x="1028700" y="482252"/>
              <a:ext cx="80714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31727EF-5029-4486-AC0A-D90C3F2F2DFE}"/>
                </a:ext>
              </a:extLst>
            </p:cNvPr>
            <p:cNvCxnSpPr>
              <a:cxnSpLocks/>
            </p:cNvCxnSpPr>
            <p:nvPr/>
          </p:nvCxnSpPr>
          <p:spPr>
            <a:xfrm>
              <a:off x="32307" y="482252"/>
              <a:ext cx="34869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>
            <a:hlinkClick r:id="rId5"/>
            <a:extLst>
              <a:ext uri="{FF2B5EF4-FFF2-40B4-BE49-F238E27FC236}">
                <a16:creationId xmlns:a16="http://schemas.microsoft.com/office/drawing/2014/main" id="{836EE350-1789-4A00-9A59-34B4353A99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2" r="17615"/>
          <a:stretch/>
        </p:blipFill>
        <p:spPr>
          <a:xfrm>
            <a:off x="8219971" y="2038"/>
            <a:ext cx="911503" cy="44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01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e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e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emf"/><Relationship Id="rId5" Type="http://schemas.openxmlformats.org/officeDocument/2006/relationships/image" Target="../media/image3.emf"/><Relationship Id="rId15" Type="http://schemas.openxmlformats.org/officeDocument/2006/relationships/image" Target="../media/image8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emf"/><Relationship Id="rId1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2.emf"/><Relationship Id="rId5" Type="http://schemas.openxmlformats.org/officeDocument/2006/relationships/image" Target="../media/image9.e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28F4E-69A0-46BF-98FC-58A0EC633F8B}"/>
              </a:ext>
            </a:extLst>
          </p:cNvPr>
          <p:cNvSpPr txBox="1">
            <a:spLocks/>
          </p:cNvSpPr>
          <p:nvPr/>
        </p:nvSpPr>
        <p:spPr>
          <a:xfrm>
            <a:off x="90031" y="6588952"/>
            <a:ext cx="1018333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0</a:t>
            </a:r>
            <a:r>
              <a:rPr lang="en-US" altLang="zh-CN" sz="1200" dirty="0" smtClean="0"/>
              <a:t>5</a:t>
            </a:r>
            <a:r>
              <a:rPr lang="en-US" sz="1200" dirty="0" smtClean="0"/>
              <a:t>/</a:t>
            </a:r>
            <a:r>
              <a:rPr lang="en-US" altLang="zh-CN" sz="1200" dirty="0" smtClean="0"/>
              <a:t>04</a:t>
            </a:r>
            <a:r>
              <a:rPr lang="en-US" sz="1200" dirty="0" smtClean="0"/>
              <a:t>/202</a:t>
            </a:r>
            <a:r>
              <a:rPr lang="en-US" altLang="zh-CN" sz="1200" dirty="0" smtClean="0"/>
              <a:t>4</a:t>
            </a:r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6821B-0D94-4642-BBE5-71917ECD2120}"/>
              </a:ext>
            </a:extLst>
          </p:cNvPr>
          <p:cNvSpPr txBox="1">
            <a:spLocks/>
          </p:cNvSpPr>
          <p:nvPr/>
        </p:nvSpPr>
        <p:spPr>
          <a:xfrm>
            <a:off x="3028950" y="6588952"/>
            <a:ext cx="3086100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Cheng Yang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02FCE-8352-4AF7-91BB-69EB766A3046}"/>
              </a:ext>
            </a:extLst>
          </p:cNvPr>
          <p:cNvSpPr txBox="1">
            <a:spLocks/>
          </p:cNvSpPr>
          <p:nvPr/>
        </p:nvSpPr>
        <p:spPr>
          <a:xfrm>
            <a:off x="8803465" y="6588952"/>
            <a:ext cx="296694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A67A10-58D6-4763-AACD-EA60A257528B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0192A8C-3651-43B1-AEB4-8F5997C87294}"/>
              </a:ext>
            </a:extLst>
          </p:cNvPr>
          <p:cNvSpPr txBox="1">
            <a:spLocks/>
          </p:cNvSpPr>
          <p:nvPr/>
        </p:nvSpPr>
        <p:spPr>
          <a:xfrm>
            <a:off x="685800" y="87683"/>
            <a:ext cx="7772400" cy="394569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altLang="zh-CN" dirty="0" smtClean="0"/>
              <a:t>Frustrated Radical Pairs (FRPs)</a:t>
            </a:r>
            <a:endParaRPr 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0" y="482252"/>
            <a:ext cx="1085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zh-CN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11">
            <a:extLst>
              <a:ext uri="{FF2B5EF4-FFF2-40B4-BE49-F238E27FC236}">
                <a16:creationId xmlns:a16="http://schemas.microsoft.com/office/drawing/2014/main" id="{BE3D8F36-194E-4407-A54D-05AE40912550}"/>
              </a:ext>
            </a:extLst>
          </p:cNvPr>
          <p:cNvCxnSpPr>
            <a:cxnSpLocks/>
          </p:cNvCxnSpPr>
          <p:nvPr/>
        </p:nvCxnSpPr>
        <p:spPr>
          <a:xfrm>
            <a:off x="3914318" y="482252"/>
            <a:ext cx="0" cy="610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3891458" y="482252"/>
            <a:ext cx="1885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Alkene </a:t>
            </a:r>
            <a:r>
              <a:rPr lang="en-US" altLang="zh-CN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Hydroalkylation</a:t>
            </a:r>
            <a:endParaRPr lang="zh-CN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512534"/>
              </p:ext>
            </p:extLst>
          </p:nvPr>
        </p:nvGraphicFramePr>
        <p:xfrm>
          <a:off x="91440" y="735965"/>
          <a:ext cx="3520222" cy="2004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CS ChemDraw Drawing" r:id="rId4" imgW="3352592" imgH="1909433" progId="ChemDraw.Document.6.0">
                  <p:embed/>
                </p:oleObj>
              </mc:Choice>
              <mc:Fallback>
                <p:oleObj name="CS ChemDraw Drawing" r:id="rId4" imgW="3352592" imgH="190943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" y="735965"/>
                        <a:ext cx="3520222" cy="20049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481863"/>
              </p:ext>
            </p:extLst>
          </p:nvPr>
        </p:nvGraphicFramePr>
        <p:xfrm>
          <a:off x="91440" y="2837497"/>
          <a:ext cx="3752223" cy="3448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CS ChemDraw Drawing" r:id="rId6" imgW="3573546" imgH="3283943" progId="ChemDraw.Document.6.0">
                  <p:embed/>
                </p:oleObj>
              </mc:Choice>
              <mc:Fallback>
                <p:oleObj name="CS ChemDraw Drawing" r:id="rId6" imgW="3573546" imgH="328394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440" y="2837497"/>
                        <a:ext cx="3752223" cy="34481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957646"/>
              </p:ext>
            </p:extLst>
          </p:nvPr>
        </p:nvGraphicFramePr>
        <p:xfrm>
          <a:off x="3924300" y="792163"/>
          <a:ext cx="2814638" cy="1338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CS ChemDraw Drawing" r:id="rId8" imgW="2681824" imgH="1273925" progId="ChemDraw.Document.6.0">
                  <p:embed/>
                </p:oleObj>
              </mc:Choice>
              <mc:Fallback>
                <p:oleObj name="CS ChemDraw Drawing" r:id="rId8" imgW="2681824" imgH="127392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924300" y="792163"/>
                        <a:ext cx="2814638" cy="1338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130019"/>
              </p:ext>
            </p:extLst>
          </p:nvPr>
        </p:nvGraphicFramePr>
        <p:xfrm>
          <a:off x="3895090" y="1761173"/>
          <a:ext cx="2851305" cy="282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CS ChemDraw Drawing" r:id="rId10" imgW="2715529" imgH="2694155" progId="ChemDraw.Document.6.0">
                  <p:embed/>
                </p:oleObj>
              </mc:Choice>
              <mc:Fallback>
                <p:oleObj name="CS ChemDraw Drawing" r:id="rId10" imgW="2715529" imgH="269415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895090" y="1761173"/>
                        <a:ext cx="2851305" cy="2828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732160"/>
              </p:ext>
            </p:extLst>
          </p:nvPr>
        </p:nvGraphicFramePr>
        <p:xfrm>
          <a:off x="6737911" y="504508"/>
          <a:ext cx="2406089" cy="4075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CS ChemDraw Drawing" r:id="rId12" imgW="2291513" imgH="3881212" progId="ChemDraw.Document.6.0">
                  <p:embed/>
                </p:oleObj>
              </mc:Choice>
              <mc:Fallback>
                <p:oleObj name="CS ChemDraw Drawing" r:id="rId12" imgW="2291513" imgH="388121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737911" y="504508"/>
                        <a:ext cx="2406089" cy="40752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486360"/>
              </p:ext>
            </p:extLst>
          </p:nvPr>
        </p:nvGraphicFramePr>
        <p:xfrm>
          <a:off x="4013200" y="4894263"/>
          <a:ext cx="5027613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CS ChemDraw Drawing" r:id="rId14" imgW="4788169" imgH="1621397" progId="ChemDraw.Document.6.0">
                  <p:embed/>
                </p:oleObj>
              </mc:Choice>
              <mc:Fallback>
                <p:oleObj name="CS ChemDraw Drawing" r:id="rId14" imgW="4788169" imgH="162139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013200" y="4894263"/>
                        <a:ext cx="5027613" cy="170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1">
            <a:extLst>
              <a:ext uri="{FF2B5EF4-FFF2-40B4-BE49-F238E27FC236}">
                <a16:creationId xmlns:a16="http://schemas.microsoft.com/office/drawing/2014/main" id="{BE3D8F36-194E-4407-A54D-05AE40912550}"/>
              </a:ext>
            </a:extLst>
          </p:cNvPr>
          <p:cNvCxnSpPr>
            <a:cxnSpLocks/>
          </p:cNvCxnSpPr>
          <p:nvPr/>
        </p:nvCxnSpPr>
        <p:spPr>
          <a:xfrm flipH="1">
            <a:off x="3931920" y="4640580"/>
            <a:ext cx="52120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3883838" y="4635152"/>
            <a:ext cx="1792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Alkene Hydroboration</a:t>
            </a:r>
            <a:endParaRPr lang="zh-CN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0" y="6351955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zh-CN" sz="9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 Am. Chem. Soc. </a:t>
            </a:r>
            <a:r>
              <a:rPr lang="de-DE" altLang="zh-CN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lang="de-DE" altLang="zh-CN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zh-CN" sz="9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145</a:t>
            </a:r>
            <a:r>
              <a:rPr lang="de-DE" altLang="zh-CN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zh-CN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19478-19489</a:t>
            </a:r>
            <a:r>
              <a:rPr lang="en-US" altLang="zh-CN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altLang="zh-CN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720840" y="4420285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zh-CN" sz="900" i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Chem. Sci. </a:t>
            </a:r>
            <a:r>
              <a:rPr lang="de-DE" altLang="zh-CN" sz="900" b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r>
              <a:rPr lang="de-DE" altLang="zh-CN" sz="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zh-CN" sz="900" i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de-DE" altLang="zh-CN" sz="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4305-4311.</a:t>
            </a:r>
            <a:r>
              <a:rPr lang="de-DE" altLang="zh-CN" sz="9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897630" y="6350615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zh-CN" sz="9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Angew. Chem., Int. Ed. </a:t>
            </a:r>
            <a:r>
              <a:rPr lang="de-DE" altLang="zh-CN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de-DE" altLang="zh-CN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zh-CN" sz="9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de-DE" altLang="zh-CN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26238-26245.</a:t>
            </a:r>
            <a:r>
              <a:rPr lang="de-DE" altLang="zh-CN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73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28F4E-69A0-46BF-98FC-58A0EC633F8B}"/>
              </a:ext>
            </a:extLst>
          </p:cNvPr>
          <p:cNvSpPr txBox="1">
            <a:spLocks/>
          </p:cNvSpPr>
          <p:nvPr/>
        </p:nvSpPr>
        <p:spPr>
          <a:xfrm>
            <a:off x="90031" y="6588952"/>
            <a:ext cx="1018333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0</a:t>
            </a:r>
            <a:r>
              <a:rPr lang="en-US" altLang="zh-CN" sz="1200" dirty="0" smtClean="0"/>
              <a:t>5</a:t>
            </a:r>
            <a:r>
              <a:rPr lang="en-US" sz="1200" dirty="0" smtClean="0"/>
              <a:t>/</a:t>
            </a:r>
            <a:r>
              <a:rPr lang="en-US" altLang="zh-CN" sz="1200" dirty="0" smtClean="0"/>
              <a:t>04</a:t>
            </a:r>
            <a:r>
              <a:rPr lang="en-US" sz="1200" dirty="0" smtClean="0"/>
              <a:t>/202</a:t>
            </a:r>
            <a:r>
              <a:rPr lang="en-US" altLang="zh-CN" sz="1200" dirty="0" smtClean="0"/>
              <a:t>4</a:t>
            </a:r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6821B-0D94-4642-BBE5-71917ECD2120}"/>
              </a:ext>
            </a:extLst>
          </p:cNvPr>
          <p:cNvSpPr txBox="1">
            <a:spLocks/>
          </p:cNvSpPr>
          <p:nvPr/>
        </p:nvSpPr>
        <p:spPr>
          <a:xfrm>
            <a:off x="3028950" y="6588952"/>
            <a:ext cx="3086100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Cheng Yang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02FCE-8352-4AF7-91BB-69EB766A3046}"/>
              </a:ext>
            </a:extLst>
          </p:cNvPr>
          <p:cNvSpPr txBox="1">
            <a:spLocks/>
          </p:cNvSpPr>
          <p:nvPr/>
        </p:nvSpPr>
        <p:spPr>
          <a:xfrm>
            <a:off x="8803465" y="6588952"/>
            <a:ext cx="296694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A67A10-58D6-4763-AACD-EA60A257528B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0" y="482252"/>
            <a:ext cx="17370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Aza-Michael Addition</a:t>
            </a:r>
            <a:endParaRPr lang="zh-CN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0192A8C-3651-43B1-AEB4-8F5997C87294}"/>
              </a:ext>
            </a:extLst>
          </p:cNvPr>
          <p:cNvSpPr txBox="1">
            <a:spLocks/>
          </p:cNvSpPr>
          <p:nvPr/>
        </p:nvSpPr>
        <p:spPr>
          <a:xfrm>
            <a:off x="685800" y="87683"/>
            <a:ext cx="7772400" cy="394569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altLang="zh-CN" dirty="0" smtClean="0"/>
              <a:t>Frustrated Radical Pairs (FRPs)</a:t>
            </a:r>
            <a:endParaRPr lang="en-US" dirty="0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288663"/>
              </p:ext>
            </p:extLst>
          </p:nvPr>
        </p:nvGraphicFramePr>
        <p:xfrm>
          <a:off x="125729" y="789623"/>
          <a:ext cx="4064180" cy="3427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CS ChemDraw Drawing" r:id="rId4" imgW="3870648" imgH="3263992" progId="ChemDraw.Document.6.0">
                  <p:embed/>
                </p:oleObj>
              </mc:Choice>
              <mc:Fallback>
                <p:oleObj name="CS ChemDraw Drawing" r:id="rId4" imgW="3870648" imgH="326399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5729" y="789623"/>
                        <a:ext cx="4064180" cy="34271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728197"/>
              </p:ext>
            </p:extLst>
          </p:nvPr>
        </p:nvGraphicFramePr>
        <p:xfrm>
          <a:off x="0" y="4255769"/>
          <a:ext cx="4258170" cy="2078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CS ChemDraw Drawing" r:id="rId6" imgW="4055400" imgH="1979676" progId="ChemDraw.Document.6.0">
                  <p:embed/>
                </p:oleObj>
              </mc:Choice>
              <mc:Fallback>
                <p:oleObj name="CS ChemDraw Drawing" r:id="rId6" imgW="4055400" imgH="197967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0" y="4255769"/>
                        <a:ext cx="4258170" cy="20786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450514"/>
              </p:ext>
            </p:extLst>
          </p:nvPr>
        </p:nvGraphicFramePr>
        <p:xfrm>
          <a:off x="4345366" y="702628"/>
          <a:ext cx="4798634" cy="2436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CS ChemDraw Drawing" r:id="rId8" imgW="4570128" imgH="2320498" progId="ChemDraw.Document.6.0">
                  <p:embed/>
                </p:oleObj>
              </mc:Choice>
              <mc:Fallback>
                <p:oleObj name="CS ChemDraw Drawing" r:id="rId8" imgW="4570128" imgH="232049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345366" y="702628"/>
                        <a:ext cx="4798634" cy="24365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682980"/>
              </p:ext>
            </p:extLst>
          </p:nvPr>
        </p:nvGraphicFramePr>
        <p:xfrm>
          <a:off x="4249244" y="3164204"/>
          <a:ext cx="4894756" cy="3099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CS ChemDraw Drawing" r:id="rId10" imgW="4661672" imgH="2951434" progId="ChemDraw.Document.6.0">
                  <p:embed/>
                </p:oleObj>
              </mc:Choice>
              <mc:Fallback>
                <p:oleObj name="CS ChemDraw Drawing" r:id="rId10" imgW="4661672" imgH="295143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249244" y="3164204"/>
                        <a:ext cx="4894756" cy="30990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1">
            <a:extLst>
              <a:ext uri="{FF2B5EF4-FFF2-40B4-BE49-F238E27FC236}">
                <a16:creationId xmlns:a16="http://schemas.microsoft.com/office/drawing/2014/main" id="{BE3D8F36-194E-4407-A54D-05AE40912550}"/>
              </a:ext>
            </a:extLst>
          </p:cNvPr>
          <p:cNvCxnSpPr>
            <a:cxnSpLocks/>
          </p:cNvCxnSpPr>
          <p:nvPr/>
        </p:nvCxnSpPr>
        <p:spPr>
          <a:xfrm>
            <a:off x="4268648" y="482252"/>
            <a:ext cx="0" cy="610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4274820" y="474632"/>
            <a:ext cx="30723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Alkene </a:t>
            </a:r>
            <a:r>
              <a:rPr lang="en-US" altLang="zh-CN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Azidooxygenation</a:t>
            </a:r>
            <a:r>
              <a:rPr lang="en-US" altLang="zh-CN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altLang="zh-CN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Diazidation</a:t>
            </a:r>
            <a:endParaRPr lang="zh-CN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0" y="6351955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zh-CN" sz="9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 Am. Chem. Soc. </a:t>
            </a:r>
            <a:r>
              <a:rPr lang="de-DE" altLang="zh-CN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de-DE" altLang="zh-CN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zh-CN" sz="9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137</a:t>
            </a:r>
            <a:r>
              <a:rPr lang="de-DE" altLang="zh-CN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6440-6443</a:t>
            </a:r>
            <a:r>
              <a:rPr lang="en-US" altLang="zh-CN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altLang="zh-CN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259580" y="62109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zh-CN" sz="9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 Am. Chem. Soc. </a:t>
            </a:r>
            <a:r>
              <a:rPr lang="de-DE" altLang="zh-CN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altLang="zh-CN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de-DE" altLang="zh-CN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zh-CN" sz="9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altLang="zh-CN" sz="9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de-DE" altLang="zh-CN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zh-CN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12511-12520</a:t>
            </a:r>
            <a:r>
              <a:rPr lang="en-US" altLang="zh-CN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altLang="zh-CN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altLang="zh-CN" sz="900" i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altLang="zh-CN" sz="9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de-DE" altLang="zh-CN" sz="9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Am. Chem. Soc. </a:t>
            </a:r>
            <a:r>
              <a:rPr lang="de-DE" altLang="zh-CN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de-DE" altLang="zh-CN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zh-CN" sz="9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141</a:t>
            </a:r>
            <a:r>
              <a:rPr lang="de-DE" altLang="zh-CN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2825-2831</a:t>
            </a:r>
            <a:r>
              <a:rPr lang="en-US" altLang="zh-CN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altLang="zh-CN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61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28F4E-69A0-46BF-98FC-58A0EC633F8B}"/>
              </a:ext>
            </a:extLst>
          </p:cNvPr>
          <p:cNvSpPr txBox="1">
            <a:spLocks/>
          </p:cNvSpPr>
          <p:nvPr/>
        </p:nvSpPr>
        <p:spPr>
          <a:xfrm>
            <a:off x="90031" y="6588952"/>
            <a:ext cx="1018333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0</a:t>
            </a:r>
            <a:r>
              <a:rPr lang="en-US" altLang="zh-CN" sz="1200" dirty="0" smtClean="0"/>
              <a:t>5</a:t>
            </a:r>
            <a:r>
              <a:rPr lang="en-US" sz="1200" dirty="0" smtClean="0"/>
              <a:t>/</a:t>
            </a:r>
            <a:r>
              <a:rPr lang="en-US" altLang="zh-CN" sz="1200" dirty="0" smtClean="0"/>
              <a:t>04</a:t>
            </a:r>
            <a:r>
              <a:rPr lang="en-US" sz="1200" dirty="0" smtClean="0"/>
              <a:t>/202</a:t>
            </a:r>
            <a:r>
              <a:rPr lang="en-US" altLang="zh-CN" sz="1200" dirty="0" smtClean="0"/>
              <a:t>4</a:t>
            </a:r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6821B-0D94-4642-BBE5-71917ECD2120}"/>
              </a:ext>
            </a:extLst>
          </p:cNvPr>
          <p:cNvSpPr txBox="1">
            <a:spLocks/>
          </p:cNvSpPr>
          <p:nvPr/>
        </p:nvSpPr>
        <p:spPr>
          <a:xfrm>
            <a:off x="3028950" y="6588952"/>
            <a:ext cx="3086100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Cheng Yang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02FCE-8352-4AF7-91BB-69EB766A3046}"/>
              </a:ext>
            </a:extLst>
          </p:cNvPr>
          <p:cNvSpPr txBox="1">
            <a:spLocks/>
          </p:cNvSpPr>
          <p:nvPr/>
        </p:nvSpPr>
        <p:spPr>
          <a:xfrm>
            <a:off x="8803465" y="6588952"/>
            <a:ext cx="296694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A67A10-58D6-4763-AACD-EA60A257528B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0" y="482252"/>
            <a:ext cx="19062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Aliphatic C-H Oxidation</a:t>
            </a:r>
            <a:endParaRPr lang="zh-CN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0192A8C-3651-43B1-AEB4-8F5997C87294}"/>
              </a:ext>
            </a:extLst>
          </p:cNvPr>
          <p:cNvSpPr txBox="1">
            <a:spLocks/>
          </p:cNvSpPr>
          <p:nvPr/>
        </p:nvSpPr>
        <p:spPr>
          <a:xfrm>
            <a:off x="685800" y="87683"/>
            <a:ext cx="7772400" cy="394569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altLang="zh-CN" dirty="0" smtClean="0"/>
              <a:t>Frustrated Radical Pairs (FRPs)</a:t>
            </a:r>
            <a:endParaRPr lang="en-US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673700"/>
              </p:ext>
            </p:extLst>
          </p:nvPr>
        </p:nvGraphicFramePr>
        <p:xfrm>
          <a:off x="110172" y="786447"/>
          <a:ext cx="3897716" cy="2116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CS ChemDraw Drawing" r:id="rId4" imgW="3712110" imgH="2015836" progId="ChemDraw.Document.6.0">
                  <p:embed/>
                </p:oleObj>
              </mc:Choice>
              <mc:Fallback>
                <p:oleObj name="CS ChemDraw Drawing" r:id="rId4" imgW="3712110" imgH="201583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0172" y="786447"/>
                        <a:ext cx="3897716" cy="21166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347493"/>
              </p:ext>
            </p:extLst>
          </p:nvPr>
        </p:nvGraphicFramePr>
        <p:xfrm>
          <a:off x="0" y="3019424"/>
          <a:ext cx="4040587" cy="3379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CS ChemDraw Drawing" r:id="rId6" imgW="3848178" imgH="3218272" progId="ChemDraw.Document.6.0">
                  <p:embed/>
                </p:oleObj>
              </mc:Choice>
              <mc:Fallback>
                <p:oleObj name="CS ChemDraw Drawing" r:id="rId6" imgW="3848178" imgH="321827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0" y="3019424"/>
                        <a:ext cx="4040587" cy="33791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11">
            <a:extLst>
              <a:ext uri="{FF2B5EF4-FFF2-40B4-BE49-F238E27FC236}">
                <a16:creationId xmlns:a16="http://schemas.microsoft.com/office/drawing/2014/main" id="{BE3D8F36-194E-4407-A54D-05AE40912550}"/>
              </a:ext>
            </a:extLst>
          </p:cNvPr>
          <p:cNvCxnSpPr>
            <a:cxnSpLocks/>
          </p:cNvCxnSpPr>
          <p:nvPr/>
        </p:nvCxnSpPr>
        <p:spPr>
          <a:xfrm>
            <a:off x="4074338" y="482252"/>
            <a:ext cx="0" cy="610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0" y="6350615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9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Nature </a:t>
            </a:r>
            <a:r>
              <a:rPr lang="en-US" altLang="zh-CN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lang="en-US" altLang="zh-CN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9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619</a:t>
            </a:r>
            <a:r>
              <a:rPr lang="en-US" altLang="zh-CN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514-520</a:t>
            </a:r>
            <a:r>
              <a:rPr lang="en-US" altLang="zh-CN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zh-CN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97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1185</TotalTime>
  <Words>152</Words>
  <Application>Microsoft Office PowerPoint</Application>
  <PresentationFormat>信纸(8.5x11 英寸)</PresentationFormat>
  <Paragraphs>30</Paragraphs>
  <Slides>3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等线</vt:lpstr>
      <vt:lpstr>等线 Light</vt:lpstr>
      <vt:lpstr>Arial</vt:lpstr>
      <vt:lpstr>Calibri</vt:lpstr>
      <vt:lpstr>Office Theme</vt:lpstr>
      <vt:lpstr>CS ChemDraw Drawing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Sarlah</dc:creator>
  <cp:lastModifiedBy>Windows 用户</cp:lastModifiedBy>
  <cp:revision>37</cp:revision>
  <dcterms:created xsi:type="dcterms:W3CDTF">2020-04-26T00:19:14Z</dcterms:created>
  <dcterms:modified xsi:type="dcterms:W3CDTF">2024-05-04T15:41:02Z</dcterms:modified>
</cp:coreProperties>
</file>