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84" y="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251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B3F3D5-14E0-4A53-B0AD-34CDF36E9F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63573A-F520-4238-8232-49E061F31A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D3F29-0886-4938-B421-98CBA73226EE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B4049-44CC-42D8-B919-69F6A9765E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0B265-A0D7-413F-BB46-42952B5BC5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4B3E0-1670-48DC-A7D3-BCCC7CB8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619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D79EA-8E46-4029-B6AE-051970A8DEE4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081E1-0DBE-4166-ABE6-ED38A45C2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757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407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rlahgroup.com/method-of-the-week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sarlahgroup.com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hlinkClick r:id="rId3"/>
            <a:extLst>
              <a:ext uri="{FF2B5EF4-FFF2-40B4-BE49-F238E27FC236}">
                <a16:creationId xmlns:a16="http://schemas.microsoft.com/office/drawing/2014/main" id="{BC756A0C-D252-4A02-AEE7-7BFBB14AB31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880" y="13221"/>
            <a:ext cx="1728719" cy="51824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6336DD-1D7E-4020-B98D-739AB2CCDC5D}"/>
              </a:ext>
            </a:extLst>
          </p:cNvPr>
          <p:cNvCxnSpPr>
            <a:cxnSpLocks/>
          </p:cNvCxnSpPr>
          <p:nvPr userDrawn="1"/>
        </p:nvCxnSpPr>
        <p:spPr>
          <a:xfrm>
            <a:off x="32307" y="6570418"/>
            <a:ext cx="90678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4570AE2D-DA02-4C68-B103-13CAD629554D}"/>
              </a:ext>
            </a:extLst>
          </p:cNvPr>
          <p:cNvGrpSpPr/>
          <p:nvPr userDrawn="1"/>
        </p:nvGrpSpPr>
        <p:grpSpPr>
          <a:xfrm>
            <a:off x="32307" y="482252"/>
            <a:ext cx="9067852" cy="0"/>
            <a:chOff x="32307" y="482252"/>
            <a:chExt cx="9067852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94FB455-9279-477E-A4BF-F742922B86A1}"/>
                </a:ext>
              </a:extLst>
            </p:cNvPr>
            <p:cNvCxnSpPr>
              <a:cxnSpLocks/>
            </p:cNvCxnSpPr>
            <p:nvPr/>
          </p:nvCxnSpPr>
          <p:spPr>
            <a:xfrm>
              <a:off x="1028700" y="482252"/>
              <a:ext cx="80714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31727EF-5029-4486-AC0A-D90C3F2F2DFE}"/>
                </a:ext>
              </a:extLst>
            </p:cNvPr>
            <p:cNvCxnSpPr>
              <a:cxnSpLocks/>
            </p:cNvCxnSpPr>
            <p:nvPr/>
          </p:nvCxnSpPr>
          <p:spPr>
            <a:xfrm>
              <a:off x="32307" y="482252"/>
              <a:ext cx="3486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>
            <a:hlinkClick r:id="rId5"/>
            <a:extLst>
              <a:ext uri="{FF2B5EF4-FFF2-40B4-BE49-F238E27FC236}">
                <a16:creationId xmlns:a16="http://schemas.microsoft.com/office/drawing/2014/main" id="{836EE350-1789-4A00-9A59-34B4353A99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2" r="17615"/>
          <a:stretch/>
        </p:blipFill>
        <p:spPr>
          <a:xfrm>
            <a:off x="8219971" y="2038"/>
            <a:ext cx="911503" cy="44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1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5.bin"/><Relationship Id="rId3" Type="http://schemas.openxmlformats.org/officeDocument/2006/relationships/hyperlink" Target="https://doi.org/10.1002/anie.197605492" TargetMode="Externa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hyperlink" Target="https://doi.org/10.1021/cr900067y" TargetMode="External"/><Relationship Id="rId10" Type="http://schemas.openxmlformats.org/officeDocument/2006/relationships/image" Target="../media/image5.emf"/><Relationship Id="rId4" Type="http://schemas.openxmlformats.org/officeDocument/2006/relationships/hyperlink" Target="https://doi.org/10.1002/anie.198815221" TargetMode="External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12" Type="http://schemas.openxmlformats.org/officeDocument/2006/relationships/hyperlink" Target="https://doi.org/10.1021/ja000728f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hyperlink" Target="https://dx.doi.org/10.1021/ja202267k" TargetMode="External"/><Relationship Id="rId11" Type="http://schemas.openxmlformats.org/officeDocument/2006/relationships/image" Target="../media/image10.emf"/><Relationship Id="rId5" Type="http://schemas.openxmlformats.org/officeDocument/2006/relationships/hyperlink" Target="https://doi.org/10.1002/anie.200800848" TargetMode="External"/><Relationship Id="rId15" Type="http://schemas.openxmlformats.org/officeDocument/2006/relationships/hyperlink" Target="https://doi.org/10.1021/jacs.5b04728" TargetMode="External"/><Relationship Id="rId10" Type="http://schemas.openxmlformats.org/officeDocument/2006/relationships/oleObject" Target="../embeddings/oleObject8.bin"/><Relationship Id="rId4" Type="http://schemas.openxmlformats.org/officeDocument/2006/relationships/image" Target="../media/image8.emf"/><Relationship Id="rId9" Type="http://schemas.openxmlformats.org/officeDocument/2006/relationships/hyperlink" Target="https://doi.org/10.1021/ol0256116" TargetMode="External"/><Relationship Id="rId1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8F4E-69A0-46BF-98FC-58A0EC633F8B}"/>
              </a:ext>
            </a:extLst>
          </p:cNvPr>
          <p:cNvSpPr txBox="1">
            <a:spLocks/>
          </p:cNvSpPr>
          <p:nvPr/>
        </p:nvSpPr>
        <p:spPr>
          <a:xfrm>
            <a:off x="90031" y="6557818"/>
            <a:ext cx="953678" cy="30170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39F3D21-6A0C-4751-8280-9AD57E5C7CD2}" type="datetimeFigureOut">
              <a:rPr lang="en-US" sz="1200" smtClean="0"/>
              <a:pPr algn="ctr"/>
              <a:t>6/16/2023</a:t>
            </a:fld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6821B-0D94-4642-BBE5-71917ECD2120}"/>
              </a:ext>
            </a:extLst>
          </p:cNvPr>
          <p:cNvSpPr txBox="1">
            <a:spLocks/>
          </p:cNvSpPr>
          <p:nvPr/>
        </p:nvSpPr>
        <p:spPr>
          <a:xfrm>
            <a:off x="3028950" y="6588952"/>
            <a:ext cx="3086100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Cheng Yang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2FCE-8352-4AF7-91BB-69EB766A3046}"/>
              </a:ext>
            </a:extLst>
          </p:cNvPr>
          <p:cNvSpPr txBox="1">
            <a:spLocks/>
          </p:cNvSpPr>
          <p:nvPr/>
        </p:nvSpPr>
        <p:spPr>
          <a:xfrm>
            <a:off x="8803465" y="6588952"/>
            <a:ext cx="296694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A67A10-58D6-4763-AACD-EA60A257528B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09876AB-FDA3-4F60-83EC-59A838796D0F}"/>
              </a:ext>
            </a:extLst>
          </p:cNvPr>
          <p:cNvSpPr txBox="1">
            <a:spLocks/>
          </p:cNvSpPr>
          <p:nvPr/>
        </p:nvSpPr>
        <p:spPr>
          <a:xfrm>
            <a:off x="731982" y="87683"/>
            <a:ext cx="7772400" cy="39456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zh-CN" dirty="0" smtClean="0"/>
              <a:t>Alkylation of Chiral </a:t>
            </a:r>
            <a:r>
              <a:rPr lang="en-US" altLang="zh-CN" dirty="0" err="1" smtClean="0"/>
              <a:t>Hydrazones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BFE7F6D-0A9D-4FAD-9D7B-0FD24E4966AC}"/>
              </a:ext>
            </a:extLst>
          </p:cNvPr>
          <p:cNvSpPr/>
          <p:nvPr/>
        </p:nvSpPr>
        <p:spPr>
          <a:xfrm>
            <a:off x="0" y="6133362"/>
            <a:ext cx="52097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Enders, D., </a:t>
            </a:r>
            <a:r>
              <a:rPr lang="en-US" altLang="zh-CN" sz="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Eichenauer</a:t>
            </a:r>
            <a:r>
              <a:rPr lang="en-US" altLang="zh-CN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H. </a:t>
            </a:r>
            <a:r>
              <a:rPr lang="en-US" altLang="zh-CN" sz="800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Angew</a:t>
            </a:r>
            <a:r>
              <a:rPr lang="en-US" altLang="zh-CN" sz="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Chem</a:t>
            </a:r>
            <a:r>
              <a:rPr lang="en-US" altLang="zh-CN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Int. Ed. Engl. </a:t>
            </a:r>
            <a:r>
              <a:rPr lang="en-US" altLang="zh-CN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1976</a:t>
            </a:r>
            <a:r>
              <a:rPr lang="en-US" altLang="zh-CN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549</a:t>
            </a:r>
            <a:r>
              <a:rPr lang="en-US" altLang="zh-CN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zh-CN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https://doi.org/10.1002/anie.197605492</a:t>
            </a:r>
            <a:endParaRPr lang="en-US" altLang="zh-CN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Enders, </a:t>
            </a:r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altLang="zh-CN" sz="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Angew</a:t>
            </a:r>
            <a:r>
              <a:rPr lang="en-US" altLang="zh-CN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Chem., Int. Ed. Engl. </a:t>
            </a:r>
            <a:r>
              <a:rPr lang="en-US" altLang="zh-CN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1988</a:t>
            </a:r>
            <a:r>
              <a:rPr lang="en-US" altLang="zh-CN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27, </a:t>
            </a:r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1522</a:t>
            </a:r>
            <a:r>
              <a:rPr lang="en-US" altLang="zh-CN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zh-CN" sz="8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https://doi.org/10.1002/anie.198815221</a:t>
            </a:r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4608945" y="489527"/>
            <a:ext cx="0" cy="604981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0" y="501134"/>
            <a:ext cx="22145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SAMP/RAMP (Enders, 1976)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325412"/>
              </p:ext>
            </p:extLst>
          </p:nvPr>
        </p:nvGraphicFramePr>
        <p:xfrm>
          <a:off x="65377" y="663431"/>
          <a:ext cx="4524375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S ChemDraw Drawing" r:id="rId5" imgW="4524772" imgH="1575677" progId="ChemDraw.Document.6.0">
                  <p:embed/>
                </p:oleObj>
              </mc:Choice>
              <mc:Fallback>
                <p:oleObj name="CS ChemDraw Drawing" r:id="rId5" imgW="4524772" imgH="157567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377" y="663431"/>
                        <a:ext cx="4524375" cy="1576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162498"/>
              </p:ext>
            </p:extLst>
          </p:nvPr>
        </p:nvGraphicFramePr>
        <p:xfrm>
          <a:off x="0" y="2212686"/>
          <a:ext cx="4621213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S ChemDraw Drawing" r:id="rId7" imgW="4620477" imgH="1638023" progId="ChemDraw.Document.6.0">
                  <p:embed/>
                </p:oleObj>
              </mc:Choice>
              <mc:Fallback>
                <p:oleObj name="CS ChemDraw Drawing" r:id="rId7" imgW="4620477" imgH="163802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2212686"/>
                        <a:ext cx="4621213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854662"/>
              </p:ext>
            </p:extLst>
          </p:nvPr>
        </p:nvGraphicFramePr>
        <p:xfrm>
          <a:off x="0" y="3862677"/>
          <a:ext cx="4621213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S ChemDraw Drawing" r:id="rId9" imgW="4620477" imgH="2363308" progId="ChemDraw.Document.6.0">
                  <p:embed/>
                </p:oleObj>
              </mc:Choice>
              <mc:Fallback>
                <p:oleObj name="CS ChemDraw Drawing" r:id="rId9" imgW="4620477" imgH="236330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3862677"/>
                        <a:ext cx="4621213" cy="236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22092"/>
              </p:ext>
            </p:extLst>
          </p:nvPr>
        </p:nvGraphicFramePr>
        <p:xfrm>
          <a:off x="4629582" y="523008"/>
          <a:ext cx="4449763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S ChemDraw Drawing" r:id="rId11" imgW="4449872" imgH="3428584" progId="ChemDraw.Document.6.0">
                  <p:embed/>
                </p:oleObj>
              </mc:Choice>
              <mc:Fallback>
                <p:oleObj name="CS ChemDraw Drawing" r:id="rId11" imgW="4449872" imgH="342858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29582" y="523008"/>
                        <a:ext cx="4449763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271326"/>
              </p:ext>
            </p:extLst>
          </p:nvPr>
        </p:nvGraphicFramePr>
        <p:xfrm>
          <a:off x="4615872" y="4032250"/>
          <a:ext cx="4621213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S ChemDraw Drawing" r:id="rId13" imgW="4621725" imgH="2247346" progId="ChemDraw.Document.6.0">
                  <p:embed/>
                </p:oleObj>
              </mc:Choice>
              <mc:Fallback>
                <p:oleObj name="CS ChemDraw Drawing" r:id="rId13" imgW="4621725" imgH="224734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615872" y="4032250"/>
                        <a:ext cx="4621213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4572000" y="6357034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zh-CN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Lazny, R. </a:t>
            </a:r>
            <a:r>
              <a:rPr lang="de-DE" altLang="zh-CN" sz="800" i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de-DE" altLang="zh-CN" sz="8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Rev. </a:t>
            </a:r>
            <a:r>
              <a:rPr lang="de-DE" altLang="zh-CN"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2010, </a:t>
            </a:r>
            <a:r>
              <a:rPr lang="de-DE" altLang="zh-CN" sz="8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110, </a:t>
            </a:r>
            <a:r>
              <a:rPr lang="de-DE" altLang="zh-CN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1386. </a:t>
            </a:r>
            <a:r>
              <a:rPr lang="de-DE" altLang="zh-CN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https://doi.org/10.1021/cr900067y</a:t>
            </a:r>
            <a:r>
              <a:rPr lang="de-DE" altLang="zh-CN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1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8F4E-69A0-46BF-98FC-58A0EC633F8B}"/>
              </a:ext>
            </a:extLst>
          </p:cNvPr>
          <p:cNvSpPr txBox="1">
            <a:spLocks/>
          </p:cNvSpPr>
          <p:nvPr/>
        </p:nvSpPr>
        <p:spPr>
          <a:xfrm>
            <a:off x="90031" y="6588952"/>
            <a:ext cx="935205" cy="26904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9F3D21-6A0C-4751-8280-9AD57E5C7CD2}" type="datetimeFigureOut">
              <a:rPr lang="en-US" sz="1200" smtClean="0"/>
              <a:pPr/>
              <a:t>6/16/2023</a:t>
            </a:fld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6821B-0D94-4642-BBE5-71917ECD2120}"/>
              </a:ext>
            </a:extLst>
          </p:cNvPr>
          <p:cNvSpPr txBox="1">
            <a:spLocks/>
          </p:cNvSpPr>
          <p:nvPr/>
        </p:nvSpPr>
        <p:spPr>
          <a:xfrm>
            <a:off x="3028950" y="6588952"/>
            <a:ext cx="3086100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Cheng Yang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2FCE-8352-4AF7-91BB-69EB766A3046}"/>
              </a:ext>
            </a:extLst>
          </p:cNvPr>
          <p:cNvSpPr txBox="1">
            <a:spLocks/>
          </p:cNvSpPr>
          <p:nvPr/>
        </p:nvSpPr>
        <p:spPr>
          <a:xfrm>
            <a:off x="8803465" y="6588952"/>
            <a:ext cx="296694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A67A10-58D6-4763-AACD-EA60A257528B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09876AB-FDA3-4F60-83EC-59A838796D0F}"/>
              </a:ext>
            </a:extLst>
          </p:cNvPr>
          <p:cNvSpPr txBox="1">
            <a:spLocks/>
          </p:cNvSpPr>
          <p:nvPr/>
        </p:nvSpPr>
        <p:spPr>
          <a:xfrm>
            <a:off x="731982" y="87683"/>
            <a:ext cx="7772400" cy="39456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zh-CN" dirty="0" smtClean="0"/>
              <a:t>Alkylation of Chiral </a:t>
            </a:r>
            <a:r>
              <a:rPr lang="en-US" altLang="zh-CN" dirty="0" err="1" smtClean="0"/>
              <a:t>Hydrazones</a:t>
            </a:r>
            <a:endParaRPr lang="en-US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4608945" y="489527"/>
            <a:ext cx="0" cy="604981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0" y="491898"/>
            <a:ext cx="3147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N-amino cyclic carbamate (Coltart, 2008)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803487"/>
              </p:ext>
            </p:extLst>
          </p:nvPr>
        </p:nvGraphicFramePr>
        <p:xfrm>
          <a:off x="0" y="760268"/>
          <a:ext cx="4621213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S ChemDraw Drawing" r:id="rId3" imgW="4620477" imgH="5245331" progId="ChemDraw.Document.6.0">
                  <p:embed/>
                </p:oleObj>
              </mc:Choice>
              <mc:Fallback>
                <p:oleObj name="CS ChemDraw Drawing" r:id="rId3" imgW="4620477" imgH="524533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760268"/>
                        <a:ext cx="4621213" cy="524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0" y="611689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Coltart</a:t>
            </a:r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D. M. </a:t>
            </a:r>
            <a:r>
              <a:rPr lang="en-US" altLang="zh-CN" sz="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Angew</a:t>
            </a:r>
            <a:r>
              <a:rPr lang="en-US" altLang="zh-CN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Chem. Int. Ed. Engl. </a:t>
            </a:r>
            <a:r>
              <a:rPr lang="en-US" altLang="zh-CN" sz="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</a:t>
            </a:r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5207</a:t>
            </a:r>
            <a:r>
              <a:rPr lang="en-US" altLang="zh-CN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zh-CN" sz="8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https://doi.org/10.1002/anie.200800848</a:t>
            </a:r>
            <a:endParaRPr lang="en-US" altLang="zh-CN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zh-CN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Coltart, D. M. </a:t>
            </a:r>
            <a:r>
              <a:rPr lang="de-DE" altLang="zh-CN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de-DE" altLang="zh-CN" sz="800" i="1" dirty="0">
                <a:latin typeface="Arial" panose="020B0604020202020204" pitchFamily="34" charset="0"/>
                <a:cs typeface="Arial" panose="020B0604020202020204" pitchFamily="34" charset="0"/>
              </a:rPr>
              <a:t>. Am. Chem. Soc. </a:t>
            </a:r>
            <a:r>
              <a:rPr lang="de-DE" altLang="zh-CN" sz="800" b="1" dirty="0">
                <a:latin typeface="Arial" panose="020B0604020202020204" pitchFamily="34" charset="0"/>
                <a:cs typeface="Arial" panose="020B0604020202020204" pitchFamily="34" charset="0"/>
              </a:rPr>
              <a:t>2011</a:t>
            </a:r>
            <a:r>
              <a:rPr lang="de-DE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zh-CN" sz="800" i="1" dirty="0"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  <a:r>
              <a:rPr lang="de-DE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zh-CN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8714. </a:t>
            </a:r>
            <a:r>
              <a:rPr lang="de-DE" altLang="zh-CN" sz="8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https://dx.doi.org/10.1021/ja202267k </a:t>
            </a:r>
            <a:endParaRPr lang="en-US" altLang="zh-CN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27418" y="487280"/>
            <a:ext cx="17547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Synthetic Application</a:t>
            </a:r>
            <a:endParaRPr lang="zh-CN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330036"/>
              </p:ext>
            </p:extLst>
          </p:nvPr>
        </p:nvGraphicFramePr>
        <p:xfrm>
          <a:off x="4638675" y="796059"/>
          <a:ext cx="450532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S ChemDraw Drawing" r:id="rId7" imgW="4506047" imgH="1572352" progId="ChemDraw.Document.6.0">
                  <p:embed/>
                </p:oleObj>
              </mc:Choice>
              <mc:Fallback>
                <p:oleObj name="CS ChemDraw Drawing" r:id="rId7" imgW="4506047" imgH="157235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38675" y="796059"/>
                        <a:ext cx="4505325" cy="157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>
          <a:xfrm>
            <a:off x="4623088" y="2366879"/>
            <a:ext cx="34259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Enders, D. </a:t>
            </a:r>
            <a:r>
              <a:rPr lang="nn-NO" altLang="zh-CN" sz="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</a:t>
            </a:r>
            <a:r>
              <a:rPr lang="nn-NO" altLang="zh-CN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Lett.</a:t>
            </a:r>
            <a:r>
              <a:rPr lang="nn-NO" altLang="zh-CN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n-NO" altLang="zh-CN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2002</a:t>
            </a:r>
            <a:r>
              <a:rPr lang="nn-NO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n-NO" altLang="zh-CN" sz="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nn-NO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1023. </a:t>
            </a:r>
            <a:r>
              <a:rPr lang="nn-NO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https://doi.org/10.1021/ol0256116</a:t>
            </a:r>
            <a:r>
              <a:rPr lang="nn-NO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858938"/>
              </p:ext>
            </p:extLst>
          </p:nvPr>
        </p:nvGraphicFramePr>
        <p:xfrm>
          <a:off x="4629150" y="2828925"/>
          <a:ext cx="451485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S ChemDraw Drawing" r:id="rId10" imgW="4515617" imgH="1273925" progId="ChemDraw.Document.6.0">
                  <p:embed/>
                </p:oleObj>
              </mc:Choice>
              <mc:Fallback>
                <p:oleObj name="CS ChemDraw Drawing" r:id="rId10" imgW="4515617" imgH="127392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29150" y="2828925"/>
                        <a:ext cx="4514850" cy="127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/>
          <p:cNvSpPr/>
          <p:nvPr/>
        </p:nvSpPr>
        <p:spPr>
          <a:xfrm>
            <a:off x="4599709" y="4054141"/>
            <a:ext cx="454429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800" dirty="0" err="1">
                <a:solidFill>
                  <a:srgbClr val="000000"/>
                </a:solidFill>
                <a:latin typeface="Arial" panose="020B0604020202020204" pitchFamily="34" charset="0"/>
              </a:rPr>
              <a:t>Deslongchamps</a:t>
            </a:r>
            <a:r>
              <a:rPr lang="en-US" altLang="zh-CN" sz="800" dirty="0">
                <a:solidFill>
                  <a:srgbClr val="000000"/>
                </a:solidFill>
                <a:latin typeface="Arial" panose="020B0604020202020204" pitchFamily="34" charset="0"/>
              </a:rPr>
              <a:t>, P</a:t>
            </a:r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altLang="zh-CN" sz="8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</a:t>
            </a:r>
            <a:r>
              <a:rPr lang="en-US" altLang="zh-CN" sz="800" i="1" dirty="0">
                <a:solidFill>
                  <a:srgbClr val="000000"/>
                </a:solidFill>
                <a:latin typeface="Arial" panose="020B0604020202020204" pitchFamily="34" charset="0"/>
              </a:rPr>
              <a:t>. Am. Chem. Soc. </a:t>
            </a:r>
            <a:r>
              <a:rPr lang="en-US" altLang="zh-CN" sz="800" b="1" dirty="0">
                <a:solidFill>
                  <a:srgbClr val="000000"/>
                </a:solidFill>
                <a:latin typeface="Arial" panose="020B0604020202020204" pitchFamily="34" charset="0"/>
              </a:rPr>
              <a:t>2000</a:t>
            </a:r>
            <a:r>
              <a:rPr lang="en-US" altLang="zh-CN" sz="8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zh-CN" sz="8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122</a:t>
            </a:r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4526. </a:t>
            </a:r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hlinkClick r:id="rId12"/>
              </a:rPr>
              <a:t>https://doi.org/10.1021/ja000728f</a:t>
            </a:r>
            <a:endParaRPr lang="zh-CN" altLang="en-US" dirty="0"/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004923"/>
              </p:ext>
            </p:extLst>
          </p:nvPr>
        </p:nvGraphicFramePr>
        <p:xfrm>
          <a:off x="4637377" y="4522643"/>
          <a:ext cx="432117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S ChemDraw Drawing" r:id="rId13" imgW="4321710" imgH="1173341" progId="ChemDraw.Document.6.0">
                  <p:embed/>
                </p:oleObj>
              </mc:Choice>
              <mc:Fallback>
                <p:oleObj name="CS ChemDraw Drawing" r:id="rId13" imgW="4321710" imgH="117334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637377" y="4522643"/>
                        <a:ext cx="4321175" cy="1173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6"/>
          <p:cNvSpPr/>
          <p:nvPr/>
        </p:nvSpPr>
        <p:spPr>
          <a:xfrm>
            <a:off x="4599709" y="5776722"/>
            <a:ext cx="454429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</a:rPr>
              <a:t>Smith, A. B. </a:t>
            </a:r>
            <a:r>
              <a:rPr lang="en-US" altLang="zh-CN" sz="8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</a:t>
            </a:r>
            <a:r>
              <a:rPr lang="en-US" altLang="zh-CN" sz="800" i="1" dirty="0">
                <a:solidFill>
                  <a:srgbClr val="000000"/>
                </a:solidFill>
                <a:latin typeface="Arial" panose="020B0604020202020204" pitchFamily="34" charset="0"/>
              </a:rPr>
              <a:t>. Am. Chem. Soc. </a:t>
            </a:r>
            <a:r>
              <a:rPr lang="en-US" altLang="zh-CN" sz="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2015</a:t>
            </a:r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zh-CN" sz="8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137</a:t>
            </a:r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7095. </a:t>
            </a:r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hlinkClick r:id="rId15"/>
              </a:rPr>
              <a:t>https://doi.org/10.1021/jacs.5b04728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97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759</TotalTime>
  <Words>204</Words>
  <Application>Microsoft Office PowerPoint</Application>
  <PresentationFormat>信纸(8.5x11 英寸)</PresentationFormat>
  <Paragraphs>20</Paragraphs>
  <Slides>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Arial</vt:lpstr>
      <vt:lpstr>Calibri</vt:lpstr>
      <vt:lpstr>Office Theme</vt:lpstr>
      <vt:lpstr>CS ChemDraw Drawing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Sarlah</dc:creator>
  <cp:lastModifiedBy>Windows 用户</cp:lastModifiedBy>
  <cp:revision>22</cp:revision>
  <dcterms:created xsi:type="dcterms:W3CDTF">2020-04-26T00:19:14Z</dcterms:created>
  <dcterms:modified xsi:type="dcterms:W3CDTF">2023-06-16T20:33:06Z</dcterms:modified>
</cp:coreProperties>
</file>