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>
        <p:scale>
          <a:sx n="67" d="100"/>
          <a:sy n="67" d="100"/>
        </p:scale>
        <p:origin x="1244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2" d="100"/>
          <a:sy n="122" d="100"/>
        </p:scale>
        <p:origin x="251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B3F3D5-14E0-4A53-B0AD-34CDF36E9F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63573A-F520-4238-8232-49E061F31A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D3F29-0886-4938-B421-98CBA73226EE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B4049-44CC-42D8-B919-69F6A9765E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D0B265-A0D7-413F-BB46-42952B5BC5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4B3E0-1670-48DC-A7D3-BCCC7CB81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6197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D79EA-8E46-4029-B6AE-051970A8DEE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081E1-0DBE-4166-ABE6-ED38A45C2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7573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407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rlahgroup.com/method-of-the-week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sarlahgroup.com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hlinkClick r:id="rId3"/>
            <a:extLst>
              <a:ext uri="{FF2B5EF4-FFF2-40B4-BE49-F238E27FC236}">
                <a16:creationId xmlns:a16="http://schemas.microsoft.com/office/drawing/2014/main" id="{BC756A0C-D252-4A02-AEE7-7BFBB14AB31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880" y="13221"/>
            <a:ext cx="1728719" cy="51824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36336DD-1D7E-4020-B98D-739AB2CCDC5D}"/>
              </a:ext>
            </a:extLst>
          </p:cNvPr>
          <p:cNvCxnSpPr>
            <a:cxnSpLocks/>
          </p:cNvCxnSpPr>
          <p:nvPr userDrawn="1"/>
        </p:nvCxnSpPr>
        <p:spPr>
          <a:xfrm>
            <a:off x="32307" y="6570418"/>
            <a:ext cx="90678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4570AE2D-DA02-4C68-B103-13CAD629554D}"/>
              </a:ext>
            </a:extLst>
          </p:cNvPr>
          <p:cNvGrpSpPr/>
          <p:nvPr userDrawn="1"/>
        </p:nvGrpSpPr>
        <p:grpSpPr>
          <a:xfrm>
            <a:off x="32307" y="482252"/>
            <a:ext cx="9067852" cy="0"/>
            <a:chOff x="32307" y="482252"/>
            <a:chExt cx="9067852" cy="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94FB455-9279-477E-A4BF-F742922B86A1}"/>
                </a:ext>
              </a:extLst>
            </p:cNvPr>
            <p:cNvCxnSpPr>
              <a:cxnSpLocks/>
            </p:cNvCxnSpPr>
            <p:nvPr/>
          </p:nvCxnSpPr>
          <p:spPr>
            <a:xfrm>
              <a:off x="1028700" y="482252"/>
              <a:ext cx="8071459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31727EF-5029-4486-AC0A-D90C3F2F2DFE}"/>
                </a:ext>
              </a:extLst>
            </p:cNvPr>
            <p:cNvCxnSpPr>
              <a:cxnSpLocks/>
            </p:cNvCxnSpPr>
            <p:nvPr/>
          </p:nvCxnSpPr>
          <p:spPr>
            <a:xfrm>
              <a:off x="32307" y="482252"/>
              <a:ext cx="34869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>
            <a:hlinkClick r:id="rId5"/>
            <a:extLst>
              <a:ext uri="{FF2B5EF4-FFF2-40B4-BE49-F238E27FC236}">
                <a16:creationId xmlns:a16="http://schemas.microsoft.com/office/drawing/2014/main" id="{836EE350-1789-4A00-9A59-34B4353A99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2" r="17615"/>
          <a:stretch/>
        </p:blipFill>
        <p:spPr>
          <a:xfrm>
            <a:off x="8219971" y="2038"/>
            <a:ext cx="911503" cy="44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01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emf"/><Relationship Id="rId5" Type="http://schemas.openxmlformats.org/officeDocument/2006/relationships/image" Target="../media/image4.e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emf"/><Relationship Id="rId5" Type="http://schemas.openxmlformats.org/officeDocument/2006/relationships/image" Target="../media/image9.e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5.emf"/><Relationship Id="rId12" Type="http://schemas.openxmlformats.org/officeDocument/2006/relationships/oleObject" Target="../embeddings/oleObject16.bin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7.emf"/><Relationship Id="rId5" Type="http://schemas.openxmlformats.org/officeDocument/2006/relationships/image" Target="../media/image14.e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28F4E-69A0-46BF-98FC-58A0EC633F8B}"/>
              </a:ext>
            </a:extLst>
          </p:cNvPr>
          <p:cNvSpPr txBox="1">
            <a:spLocks/>
          </p:cNvSpPr>
          <p:nvPr/>
        </p:nvSpPr>
        <p:spPr>
          <a:xfrm>
            <a:off x="90031" y="6588952"/>
            <a:ext cx="836895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9F3D21-6A0C-4751-8280-9AD57E5C7CD2}" type="datetimeFigureOut">
              <a:rPr lang="en-US" sz="1200" smtClean="0"/>
              <a:pPr/>
              <a:t>1/9/2021</a:t>
            </a:fld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6821B-0D94-4642-BBE5-71917ECD2120}"/>
              </a:ext>
            </a:extLst>
          </p:cNvPr>
          <p:cNvSpPr txBox="1">
            <a:spLocks/>
          </p:cNvSpPr>
          <p:nvPr/>
        </p:nvSpPr>
        <p:spPr>
          <a:xfrm>
            <a:off x="3028950" y="6588952"/>
            <a:ext cx="3086100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Peter Ryffel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02FCE-8352-4AF7-91BB-69EB766A3046}"/>
              </a:ext>
            </a:extLst>
          </p:cNvPr>
          <p:cNvSpPr txBox="1">
            <a:spLocks/>
          </p:cNvSpPr>
          <p:nvPr/>
        </p:nvSpPr>
        <p:spPr>
          <a:xfrm>
            <a:off x="8803465" y="6588952"/>
            <a:ext cx="296694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A67A10-58D6-4763-AACD-EA60A257528B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0192A8C-3651-43B1-AEB4-8F5997C87294}"/>
              </a:ext>
            </a:extLst>
          </p:cNvPr>
          <p:cNvSpPr txBox="1">
            <a:spLocks/>
          </p:cNvSpPr>
          <p:nvPr/>
        </p:nvSpPr>
        <p:spPr>
          <a:xfrm>
            <a:off x="685800" y="87683"/>
            <a:ext cx="7772400" cy="394569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Piancatelli</a:t>
            </a:r>
            <a:r>
              <a:rPr lang="en-US" dirty="0"/>
              <a:t> Reaction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76DBD8-3A83-4F51-A328-B261D1D253C8}"/>
              </a:ext>
            </a:extLst>
          </p:cNvPr>
          <p:cNvSpPr txBox="1"/>
          <p:nvPr/>
        </p:nvSpPr>
        <p:spPr>
          <a:xfrm>
            <a:off x="0" y="518868"/>
            <a:ext cx="1391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Original Reports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5FB23A9-5E4D-4A9D-9F08-9BBC5627902D}"/>
              </a:ext>
            </a:extLst>
          </p:cNvPr>
          <p:cNvCxnSpPr>
            <a:cxnSpLocks/>
          </p:cNvCxnSpPr>
          <p:nvPr/>
        </p:nvCxnSpPr>
        <p:spPr>
          <a:xfrm>
            <a:off x="4562475" y="518868"/>
            <a:ext cx="0" cy="60155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4B87AFE9-957A-488E-8D39-D4D3FB896E45}"/>
              </a:ext>
            </a:extLst>
          </p:cNvPr>
          <p:cNvSpPr txBox="1"/>
          <p:nvPr/>
        </p:nvSpPr>
        <p:spPr>
          <a:xfrm>
            <a:off x="4581526" y="2354042"/>
            <a:ext cx="24304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Aza-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Piancatelli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Rearrangement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0A5E578-251B-488B-A650-4DB2FDB065C3}"/>
              </a:ext>
            </a:extLst>
          </p:cNvPr>
          <p:cNvCxnSpPr>
            <a:cxnSpLocks/>
          </p:cNvCxnSpPr>
          <p:nvPr/>
        </p:nvCxnSpPr>
        <p:spPr>
          <a:xfrm flipH="1">
            <a:off x="0" y="3297239"/>
            <a:ext cx="456247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B3E50842-D54F-42E8-BB56-D2CE86E342F6}"/>
              </a:ext>
            </a:extLst>
          </p:cNvPr>
          <p:cNvSpPr txBox="1"/>
          <p:nvPr/>
        </p:nvSpPr>
        <p:spPr>
          <a:xfrm>
            <a:off x="0" y="3376087"/>
            <a:ext cx="10214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Mechanism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4B60D95-3EC4-478D-89CE-B827703F1FC4}"/>
              </a:ext>
            </a:extLst>
          </p:cNvPr>
          <p:cNvSpPr txBox="1"/>
          <p:nvPr/>
        </p:nvSpPr>
        <p:spPr>
          <a:xfrm>
            <a:off x="4581526" y="491676"/>
            <a:ext cx="2465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Oxo-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Piancatelli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Rearrangement</a:t>
            </a:r>
          </a:p>
        </p:txBody>
      </p:sp>
      <p:graphicFrame>
        <p:nvGraphicFramePr>
          <p:cNvPr id="51" name="Object 50">
            <a:extLst>
              <a:ext uri="{FF2B5EF4-FFF2-40B4-BE49-F238E27FC236}">
                <a16:creationId xmlns:a16="http://schemas.microsoft.com/office/drawing/2014/main" id="{5236F01B-7AE6-4624-93CE-AA59491F3B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282603"/>
              </p:ext>
            </p:extLst>
          </p:nvPr>
        </p:nvGraphicFramePr>
        <p:xfrm>
          <a:off x="4797427" y="801525"/>
          <a:ext cx="4157663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4157117" imgH="1212762" progId="ChemDraw.Document.6.0">
                  <p:embed/>
                </p:oleObj>
              </mc:Choice>
              <mc:Fallback>
                <p:oleObj name="CS ChemDraw Drawing" r:id="rId2" imgW="4157117" imgH="121276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97427" y="801525"/>
                        <a:ext cx="4157663" cy="1212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>
            <a:extLst>
              <a:ext uri="{FF2B5EF4-FFF2-40B4-BE49-F238E27FC236}">
                <a16:creationId xmlns:a16="http://schemas.microsoft.com/office/drawing/2014/main" id="{4A1E88AF-0400-4E29-A2CE-3DBD062885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285538"/>
              </p:ext>
            </p:extLst>
          </p:nvPr>
        </p:nvGraphicFramePr>
        <p:xfrm>
          <a:off x="1502567" y="1004584"/>
          <a:ext cx="1660525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1661111" imgH="820989" progId="ChemDraw.Document.6.0">
                  <p:embed/>
                </p:oleObj>
              </mc:Choice>
              <mc:Fallback>
                <p:oleObj name="CS ChemDraw Drawing" r:id="rId4" imgW="1661111" imgH="82098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02567" y="1004584"/>
                        <a:ext cx="1660525" cy="820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>
            <a:extLst>
              <a:ext uri="{FF2B5EF4-FFF2-40B4-BE49-F238E27FC236}">
                <a16:creationId xmlns:a16="http://schemas.microsoft.com/office/drawing/2014/main" id="{D05D3FF8-D67F-4E64-9599-E51115DD64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995779"/>
              </p:ext>
            </p:extLst>
          </p:nvPr>
        </p:nvGraphicFramePr>
        <p:xfrm>
          <a:off x="357981" y="1913971"/>
          <a:ext cx="3846513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6" imgW="3846596" imgH="1080332" progId="ChemDraw.Document.6.0">
                  <p:embed/>
                </p:oleObj>
              </mc:Choice>
              <mc:Fallback>
                <p:oleObj name="CS ChemDraw Drawing" r:id="rId6" imgW="3846596" imgH="108033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7981" y="1913971"/>
                        <a:ext cx="3846513" cy="1081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57">
            <a:extLst>
              <a:ext uri="{FF2B5EF4-FFF2-40B4-BE49-F238E27FC236}">
                <a16:creationId xmlns:a16="http://schemas.microsoft.com/office/drawing/2014/main" id="{0EA96130-9856-4FF4-A9F0-AEBE8693CC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444825"/>
              </p:ext>
            </p:extLst>
          </p:nvPr>
        </p:nvGraphicFramePr>
        <p:xfrm>
          <a:off x="4772026" y="2656597"/>
          <a:ext cx="4208463" cy="363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8" imgW="4209199" imgH="3631587" progId="ChemDraw.Document.6.0">
                  <p:embed/>
                </p:oleObj>
              </mc:Choice>
              <mc:Fallback>
                <p:oleObj name="CS ChemDraw Drawing" r:id="rId8" imgW="4209199" imgH="363158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772026" y="2656597"/>
                        <a:ext cx="4208463" cy="363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>
            <a:extLst>
              <a:ext uri="{FF2B5EF4-FFF2-40B4-BE49-F238E27FC236}">
                <a16:creationId xmlns:a16="http://schemas.microsoft.com/office/drawing/2014/main" id="{13408177-98F2-42E4-9FF9-970C505705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104050"/>
              </p:ext>
            </p:extLst>
          </p:nvPr>
        </p:nvGraphicFramePr>
        <p:xfrm>
          <a:off x="286541" y="3732652"/>
          <a:ext cx="409257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10" imgW="4093198" imgH="2422766" progId="ChemDraw.Document.6.0">
                  <p:embed/>
                </p:oleObj>
              </mc:Choice>
              <mc:Fallback>
                <p:oleObj name="CS ChemDraw Drawing" r:id="rId10" imgW="4093198" imgH="242276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86541" y="3732652"/>
                        <a:ext cx="4092575" cy="2422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9734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28F4E-69A0-46BF-98FC-58A0EC633F8B}"/>
              </a:ext>
            </a:extLst>
          </p:cNvPr>
          <p:cNvSpPr txBox="1">
            <a:spLocks/>
          </p:cNvSpPr>
          <p:nvPr/>
        </p:nvSpPr>
        <p:spPr>
          <a:xfrm>
            <a:off x="90031" y="6588952"/>
            <a:ext cx="836895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9F3D21-6A0C-4751-8280-9AD57E5C7CD2}" type="datetimeFigureOut">
              <a:rPr lang="en-US" sz="1200" smtClean="0"/>
              <a:pPr/>
              <a:t>1/8/2021</a:t>
            </a:fld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6821B-0D94-4642-BBE5-71917ECD2120}"/>
              </a:ext>
            </a:extLst>
          </p:cNvPr>
          <p:cNvSpPr txBox="1">
            <a:spLocks/>
          </p:cNvSpPr>
          <p:nvPr/>
        </p:nvSpPr>
        <p:spPr>
          <a:xfrm>
            <a:off x="3028950" y="6588952"/>
            <a:ext cx="3086100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Peter Ryffel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02FCE-8352-4AF7-91BB-69EB766A3046}"/>
              </a:ext>
            </a:extLst>
          </p:cNvPr>
          <p:cNvSpPr txBox="1">
            <a:spLocks/>
          </p:cNvSpPr>
          <p:nvPr/>
        </p:nvSpPr>
        <p:spPr>
          <a:xfrm>
            <a:off x="8803465" y="6588952"/>
            <a:ext cx="296694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A67A10-58D6-4763-AACD-EA60A257528B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0192A8C-3651-43B1-AEB4-8F5997C87294}"/>
              </a:ext>
            </a:extLst>
          </p:cNvPr>
          <p:cNvSpPr txBox="1">
            <a:spLocks/>
          </p:cNvSpPr>
          <p:nvPr/>
        </p:nvSpPr>
        <p:spPr>
          <a:xfrm>
            <a:off x="685800" y="87683"/>
            <a:ext cx="7772400" cy="394569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Piancatelli</a:t>
            </a:r>
            <a:r>
              <a:rPr lang="en-US" dirty="0"/>
              <a:t> Reaction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5FB23A9-5E4D-4A9D-9F08-9BBC5627902D}"/>
              </a:ext>
            </a:extLst>
          </p:cNvPr>
          <p:cNvCxnSpPr>
            <a:cxnSpLocks/>
          </p:cNvCxnSpPr>
          <p:nvPr/>
        </p:nvCxnSpPr>
        <p:spPr>
          <a:xfrm>
            <a:off x="4562475" y="518868"/>
            <a:ext cx="0" cy="60155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CF888282-BBF4-4481-AD2E-F4299C0F6DDB}"/>
              </a:ext>
            </a:extLst>
          </p:cNvPr>
          <p:cNvSpPr txBox="1"/>
          <p:nvPr/>
        </p:nvSpPr>
        <p:spPr>
          <a:xfrm>
            <a:off x="0" y="518868"/>
            <a:ext cx="15359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Carbon-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Piancatelli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EDE5B33-82E3-45F6-B446-7BEBBA39C7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112214"/>
              </p:ext>
            </p:extLst>
          </p:nvPr>
        </p:nvGraphicFramePr>
        <p:xfrm>
          <a:off x="-19250" y="707484"/>
          <a:ext cx="4608513" cy="217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4608103" imgH="2169729" progId="ChemDraw.Document.6.0">
                  <p:embed/>
                </p:oleObj>
              </mc:Choice>
              <mc:Fallback>
                <p:oleObj name="CS ChemDraw Drawing" r:id="rId2" imgW="4608103" imgH="216972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-19250" y="707484"/>
                        <a:ext cx="4608513" cy="2170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F8D2756E-CFD8-407E-9957-8B29B6559D18}"/>
              </a:ext>
            </a:extLst>
          </p:cNvPr>
          <p:cNvSpPr txBox="1"/>
          <p:nvPr/>
        </p:nvSpPr>
        <p:spPr>
          <a:xfrm>
            <a:off x="-82199" y="2647744"/>
            <a:ext cx="2396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Piancatelli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Cascade Reactions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96CC2FB0-983D-4956-A06D-EB3E1F9EA5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851737"/>
              </p:ext>
            </p:extLst>
          </p:nvPr>
        </p:nvGraphicFramePr>
        <p:xfrm>
          <a:off x="-4133" y="2958138"/>
          <a:ext cx="4598987" cy="363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4599422" imgH="3637499" progId="ChemDraw.Document.6.0">
                  <p:embed/>
                </p:oleObj>
              </mc:Choice>
              <mc:Fallback>
                <p:oleObj name="CS ChemDraw Drawing" r:id="rId4" imgW="4599422" imgH="363749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4133" y="2958138"/>
                        <a:ext cx="4598987" cy="3636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49A9E06D-22A6-43A7-9AAB-744014CE84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770082"/>
              </p:ext>
            </p:extLst>
          </p:nvPr>
        </p:nvGraphicFramePr>
        <p:xfrm>
          <a:off x="5227490" y="2194807"/>
          <a:ext cx="339725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6" imgW="3396794" imgH="702354" progId="ChemDraw.Document.6.0">
                  <p:embed/>
                </p:oleObj>
              </mc:Choice>
              <mc:Fallback>
                <p:oleObj name="CS ChemDraw Drawing" r:id="rId6" imgW="3396794" imgH="70235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27490" y="2194807"/>
                        <a:ext cx="3397250" cy="70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D3F7BD40-AFC2-4985-8164-E045C576CFCC}"/>
              </a:ext>
            </a:extLst>
          </p:cNvPr>
          <p:cNvSpPr txBox="1"/>
          <p:nvPr/>
        </p:nvSpPr>
        <p:spPr>
          <a:xfrm>
            <a:off x="4534114" y="507493"/>
            <a:ext cx="2392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Differently Substituted Furans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A03E2D14-8870-42C4-834B-A000A54057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136373"/>
              </p:ext>
            </p:extLst>
          </p:nvPr>
        </p:nvGraphicFramePr>
        <p:xfrm>
          <a:off x="4651482" y="3358646"/>
          <a:ext cx="4532313" cy="307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8" imgW="4532346" imgH="3073882" progId="ChemDraw.Document.6.0">
                  <p:embed/>
                </p:oleObj>
              </mc:Choice>
              <mc:Fallback>
                <p:oleObj name="CS ChemDraw Drawing" r:id="rId8" imgW="4532346" imgH="307388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651482" y="3358646"/>
                        <a:ext cx="4532313" cy="307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350188C4-D554-45B0-B15B-377D90B65BB1}"/>
              </a:ext>
            </a:extLst>
          </p:cNvPr>
          <p:cNvSpPr txBox="1"/>
          <p:nvPr/>
        </p:nvSpPr>
        <p:spPr>
          <a:xfrm>
            <a:off x="4572000" y="2968983"/>
            <a:ext cx="31069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Piancatelli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Rearrangement in Syntheses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C4B201C8-8673-46F4-9E34-1963AF737D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431586"/>
              </p:ext>
            </p:extLst>
          </p:nvPr>
        </p:nvGraphicFramePr>
        <p:xfrm>
          <a:off x="4896750" y="773970"/>
          <a:ext cx="4041775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10" imgW="4041510" imgH="1363717" progId="ChemDraw.Document.6.0">
                  <p:embed/>
                </p:oleObj>
              </mc:Choice>
              <mc:Fallback>
                <p:oleObj name="CS ChemDraw Drawing" r:id="rId10" imgW="4041510" imgH="136371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896750" y="773970"/>
                        <a:ext cx="4041775" cy="1363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023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28F4E-69A0-46BF-98FC-58A0EC633F8B}"/>
              </a:ext>
            </a:extLst>
          </p:cNvPr>
          <p:cNvSpPr txBox="1">
            <a:spLocks/>
          </p:cNvSpPr>
          <p:nvPr/>
        </p:nvSpPr>
        <p:spPr>
          <a:xfrm>
            <a:off x="90031" y="6588952"/>
            <a:ext cx="836895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9F3D21-6A0C-4751-8280-9AD57E5C7CD2}" type="datetimeFigureOut">
              <a:rPr lang="en-US" sz="1200" smtClean="0"/>
              <a:pPr/>
              <a:t>1/9/2021</a:t>
            </a:fld>
            <a:endParaRPr 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6821B-0D94-4642-BBE5-71917ECD2120}"/>
              </a:ext>
            </a:extLst>
          </p:cNvPr>
          <p:cNvSpPr txBox="1">
            <a:spLocks/>
          </p:cNvSpPr>
          <p:nvPr/>
        </p:nvSpPr>
        <p:spPr>
          <a:xfrm>
            <a:off x="3028950" y="6588952"/>
            <a:ext cx="3086100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Peter Ryffel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02FCE-8352-4AF7-91BB-69EB766A3046}"/>
              </a:ext>
            </a:extLst>
          </p:cNvPr>
          <p:cNvSpPr txBox="1">
            <a:spLocks/>
          </p:cNvSpPr>
          <p:nvPr/>
        </p:nvSpPr>
        <p:spPr>
          <a:xfrm>
            <a:off x="8803465" y="6588952"/>
            <a:ext cx="296694" cy="27056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A67A10-58D6-4763-AACD-EA60A257528B}" type="slidenum"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0192A8C-3651-43B1-AEB4-8F5997C87294}"/>
              </a:ext>
            </a:extLst>
          </p:cNvPr>
          <p:cNvSpPr txBox="1">
            <a:spLocks/>
          </p:cNvSpPr>
          <p:nvPr/>
        </p:nvSpPr>
        <p:spPr>
          <a:xfrm>
            <a:off x="685800" y="87683"/>
            <a:ext cx="7772400" cy="394569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Piancatelli</a:t>
            </a:r>
            <a:r>
              <a:rPr lang="en-US" dirty="0"/>
              <a:t> Reaction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5FB23A9-5E4D-4A9D-9F08-9BBC5627902D}"/>
              </a:ext>
            </a:extLst>
          </p:cNvPr>
          <p:cNvCxnSpPr>
            <a:cxnSpLocks/>
          </p:cNvCxnSpPr>
          <p:nvPr/>
        </p:nvCxnSpPr>
        <p:spPr>
          <a:xfrm>
            <a:off x="4562475" y="518868"/>
            <a:ext cx="0" cy="60155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1394CA2-F560-4AF3-BD71-466162575C98}"/>
              </a:ext>
            </a:extLst>
          </p:cNvPr>
          <p:cNvSpPr txBox="1"/>
          <p:nvPr/>
        </p:nvSpPr>
        <p:spPr>
          <a:xfrm>
            <a:off x="0" y="518868"/>
            <a:ext cx="2643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Asymmetric </a:t>
            </a:r>
            <a:r>
              <a:rPr lang="en-US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Piancatelli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Reactions</a:t>
            </a: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BB3127AB-9E84-4F2D-BAAB-499B8C5DE9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437913"/>
              </p:ext>
            </p:extLst>
          </p:nvPr>
        </p:nvGraphicFramePr>
        <p:xfrm>
          <a:off x="6427870" y="3814904"/>
          <a:ext cx="112553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1125689" imgH="999534" progId="ChemDraw.Document.6.0">
                  <p:embed/>
                </p:oleObj>
              </mc:Choice>
              <mc:Fallback>
                <p:oleObj name="CS ChemDraw Drawing" r:id="rId2" imgW="1125689" imgH="99953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427870" y="3814904"/>
                        <a:ext cx="1125537" cy="1000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C8A5C007-B287-41DB-A71C-64C4B799B7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551258"/>
              </p:ext>
            </p:extLst>
          </p:nvPr>
        </p:nvGraphicFramePr>
        <p:xfrm>
          <a:off x="4985627" y="578709"/>
          <a:ext cx="4010025" cy="305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4009550" imgH="3052204" progId="ChemDraw.Document.6.0">
                  <p:embed/>
                </p:oleObj>
              </mc:Choice>
              <mc:Fallback>
                <p:oleObj name="CS ChemDraw Drawing" r:id="rId4" imgW="4009550" imgH="305220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85627" y="578709"/>
                        <a:ext cx="4010025" cy="305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F49CE792-7F9F-4AB8-BBEE-F74B5AF8AD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333051"/>
              </p:ext>
            </p:extLst>
          </p:nvPr>
        </p:nvGraphicFramePr>
        <p:xfrm>
          <a:off x="156287" y="3814904"/>
          <a:ext cx="3983037" cy="167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6" imgW="3983509" imgH="1677845" progId="ChemDraw.Document.6.0">
                  <p:embed/>
                </p:oleObj>
              </mc:Choice>
              <mc:Fallback>
                <p:oleObj name="CS ChemDraw Drawing" r:id="rId6" imgW="3983509" imgH="167784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6287" y="3814904"/>
                        <a:ext cx="3983037" cy="1677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6DBC179F-2680-456C-92EE-43CC8F9C79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619678"/>
              </p:ext>
            </p:extLst>
          </p:nvPr>
        </p:nvGraphicFramePr>
        <p:xfrm>
          <a:off x="1553368" y="5508935"/>
          <a:ext cx="1363663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8" imgW="1363610" imgH="1025153" progId="ChemDraw.Document.6.0">
                  <p:embed/>
                </p:oleObj>
              </mc:Choice>
              <mc:Fallback>
                <p:oleObj name="CS ChemDraw Drawing" r:id="rId8" imgW="1363610" imgH="102515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53368" y="5508935"/>
                        <a:ext cx="1363663" cy="102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3E132735-184C-4B94-BF73-D9B4BA313C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833308"/>
              </p:ext>
            </p:extLst>
          </p:nvPr>
        </p:nvGraphicFramePr>
        <p:xfrm>
          <a:off x="0" y="838200"/>
          <a:ext cx="4470400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10" imgW="4469611" imgH="1479594" progId="ChemDraw.Document.6.0">
                  <p:embed/>
                </p:oleObj>
              </mc:Choice>
              <mc:Fallback>
                <p:oleObj name="CS ChemDraw Drawing" r:id="rId10" imgW="4469611" imgH="147959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0" y="838200"/>
                        <a:ext cx="4470400" cy="1479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7246870F-3BBB-4717-8641-A59C400E32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199016"/>
              </p:ext>
            </p:extLst>
          </p:nvPr>
        </p:nvGraphicFramePr>
        <p:xfrm>
          <a:off x="1276269" y="2249629"/>
          <a:ext cx="1743075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12" imgW="1743180" imgH="1407861" progId="ChemDraw.Document.6.0">
                  <p:embed/>
                </p:oleObj>
              </mc:Choice>
              <mc:Fallback>
                <p:oleObj name="CS ChemDraw Drawing" r:id="rId12" imgW="1743180" imgH="140786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276269" y="2249629"/>
                        <a:ext cx="1743075" cy="1408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>
            <a:extLst>
              <a:ext uri="{FF2B5EF4-FFF2-40B4-BE49-F238E27FC236}">
                <a16:creationId xmlns:a16="http://schemas.microsoft.com/office/drawing/2014/main" id="{D70B1288-10CC-4E1E-8723-93118BEDE222}"/>
              </a:ext>
            </a:extLst>
          </p:cNvPr>
          <p:cNvSpPr txBox="1"/>
          <p:nvPr/>
        </p:nvSpPr>
        <p:spPr>
          <a:xfrm>
            <a:off x="4581526" y="4786933"/>
            <a:ext cx="10102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840927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930</TotalTime>
  <Words>40</Words>
  <Application>Microsoft Office PowerPoint</Application>
  <PresentationFormat>Letter Paper (8.5x11 in)</PresentationFormat>
  <Paragraphs>22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CS ChemDraw Drawing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Sarlah</dc:creator>
  <cp:lastModifiedBy>Peter Ryffel</cp:lastModifiedBy>
  <cp:revision>32</cp:revision>
  <dcterms:created xsi:type="dcterms:W3CDTF">2020-04-26T00:19:14Z</dcterms:created>
  <dcterms:modified xsi:type="dcterms:W3CDTF">2021-01-09T15:09:24Z</dcterms:modified>
</cp:coreProperties>
</file>